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6"/>
  </p:notesMasterIdLst>
  <p:handoutMasterIdLst>
    <p:handoutMasterId r:id="rId17"/>
  </p:handoutMasterIdLst>
  <p:sldIdLst>
    <p:sldId id="256" r:id="rId5"/>
    <p:sldId id="277" r:id="rId6"/>
    <p:sldId id="258" r:id="rId7"/>
    <p:sldId id="290" r:id="rId8"/>
    <p:sldId id="264" r:id="rId9"/>
    <p:sldId id="268" r:id="rId10"/>
    <p:sldId id="286" r:id="rId11"/>
    <p:sldId id="262" r:id="rId12"/>
    <p:sldId id="292" r:id="rId13"/>
    <p:sldId id="260"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3204" autoAdjust="0"/>
  </p:normalViewPr>
  <p:slideViewPr>
    <p:cSldViewPr snapToGrid="0">
      <p:cViewPr varScale="1">
        <p:scale>
          <a:sx n="73" d="100"/>
          <a:sy n="73" d="100"/>
        </p:scale>
        <p:origin x="1070" y="62"/>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5/21/2024</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5/21/2024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 data in admin panel </a:t>
            </a:r>
          </a:p>
        </p:txBody>
      </p:sp>
      <p:sp>
        <p:nvSpPr>
          <p:cNvPr id="4" name="Slide Number Placeholder 3"/>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3110401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8E8E8"/>
                </a:solidFill>
                <a:effectLst/>
                <a:highlight>
                  <a:srgbClr val="1F1F1F"/>
                </a:highlight>
                <a:latin typeface="Google Sans"/>
              </a:rPr>
              <a:t>Feedback is </a:t>
            </a:r>
            <a:r>
              <a:rPr lang="en-US" b="0" i="0" dirty="0">
                <a:solidFill>
                  <a:srgbClr val="E2EEFF"/>
                </a:solidFill>
                <a:effectLst/>
                <a:highlight>
                  <a:srgbClr val="3A3F50"/>
                </a:highlight>
                <a:latin typeface="Google Sans"/>
              </a:rPr>
              <a:t>one of the most powerful influences on learning and achieve- </a:t>
            </a:r>
            <a:r>
              <a:rPr lang="en-US" b="0" i="0" dirty="0" err="1">
                <a:solidFill>
                  <a:srgbClr val="E2EEFF"/>
                </a:solidFill>
                <a:effectLst/>
                <a:highlight>
                  <a:srgbClr val="3A3F50"/>
                </a:highlight>
                <a:latin typeface="Google Sans"/>
              </a:rPr>
              <a:t>ment</a:t>
            </a:r>
            <a:r>
              <a:rPr lang="en-US" b="0" i="0" dirty="0">
                <a:solidFill>
                  <a:srgbClr val="E8E8E8"/>
                </a:solidFill>
                <a:effectLst/>
                <a:highlight>
                  <a:srgbClr val="1F1F1F"/>
                </a:highlight>
                <a:latin typeface="Google Sans"/>
              </a:rPr>
              <a:t>, but this impact can be either positive or negative. Its power is </a:t>
            </a:r>
            <a:r>
              <a:rPr lang="en-US" b="0" i="0" dirty="0" err="1">
                <a:solidFill>
                  <a:srgbClr val="E8E8E8"/>
                </a:solidFill>
                <a:effectLst/>
                <a:highlight>
                  <a:srgbClr val="1F1F1F"/>
                </a:highlight>
                <a:latin typeface="Google Sans"/>
              </a:rPr>
              <a:t>fre</a:t>
            </a:r>
            <a:r>
              <a:rPr lang="en-US" b="0" i="0" dirty="0">
                <a:solidFill>
                  <a:srgbClr val="E8E8E8"/>
                </a:solidFill>
                <a:effectLst/>
                <a:highlight>
                  <a:srgbClr val="1F1F1F"/>
                </a:highlight>
                <a:latin typeface="Google Sans"/>
              </a:rPr>
              <a:t>- </a:t>
            </a:r>
            <a:r>
              <a:rPr lang="en-US" b="0" i="0" dirty="0" err="1">
                <a:solidFill>
                  <a:srgbClr val="E8E8E8"/>
                </a:solidFill>
                <a:effectLst/>
                <a:highlight>
                  <a:srgbClr val="1F1F1F"/>
                </a:highlight>
                <a:latin typeface="Google Sans"/>
              </a:rPr>
              <a:t>quently</a:t>
            </a:r>
            <a:r>
              <a:rPr lang="en-US" b="0" i="0" dirty="0">
                <a:solidFill>
                  <a:srgbClr val="E8E8E8"/>
                </a:solidFill>
                <a:effectLst/>
                <a:highlight>
                  <a:srgbClr val="1F1F1F"/>
                </a:highlight>
                <a:latin typeface="Google Sans"/>
              </a:rPr>
              <a:t> mentioned in articles about learning and teaching, but surprisingly few recent studies have systematically investigated its meaning.</a:t>
            </a:r>
            <a:endParaRPr lang="en-US" b="0" i="0" dirty="0">
              <a:solidFill>
                <a:srgbClr val="E8E8E8"/>
              </a:solidFill>
              <a:effectLst/>
              <a:highlight>
                <a:srgbClr val="1F1F1F"/>
              </a:highlight>
              <a:latin typeface="arial" panose="020B0604020202020204" pitchFamily="34" charset="0"/>
            </a:endParaRPr>
          </a:p>
          <a:p>
            <a:br>
              <a:rPr lang="en-US" b="0" i="0" dirty="0">
                <a:solidFill>
                  <a:srgbClr val="E8E8E8"/>
                </a:solidFill>
                <a:effectLst/>
                <a:highlight>
                  <a:srgbClr val="1F1F1F"/>
                </a:highlight>
                <a:latin typeface="arial" panose="020B0604020202020204" pitchFamily="34" charset="0"/>
              </a:rPr>
            </a:b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Survey should encourage users to do survey and give feedback to </a:t>
            </a:r>
            <a:r>
              <a:rPr lang="en-US" dirty="0" err="1"/>
              <a:t>imrprove</a:t>
            </a:r>
            <a:r>
              <a:rPr lang="en-US" dirty="0"/>
              <a:t> </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Impact feedback is the most effective type of feedback to start with because it informs a person about the results of their behavior without dissecting the details, assuming motivation, or placing blame.</a:t>
            </a:r>
          </a:p>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51022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Home screen of page that allows the user to give rating. Users can also give personal information </a:t>
            </a:r>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2909667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306333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Admin can login to see the user feedback that are submitting from users.</a:t>
            </a:r>
          </a:p>
        </p:txBody>
      </p:sp>
      <p:sp>
        <p:nvSpPr>
          <p:cNvPr id="4" name="Slide Number Placeholder 3"/>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2371032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dirty="0"/>
              <a:t>Case 8: Customer Feedback System</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764155" y="896112"/>
            <a:ext cx="10665845" cy="1325563"/>
          </a:xfrm>
        </p:spPr>
        <p:txBody>
          <a:bodyPr/>
          <a:lstStyle/>
          <a:p>
            <a:r>
              <a:rPr lang="en-US" dirty="0"/>
              <a:t>Db data </a:t>
            </a:r>
          </a:p>
        </p:txBody>
      </p:sp>
      <p:sp>
        <p:nvSpPr>
          <p:cNvPr id="2" name="Slide Number Placeholder 1">
            <a:extLst>
              <a:ext uri="{FF2B5EF4-FFF2-40B4-BE49-F238E27FC236}">
                <a16:creationId xmlns:a16="http://schemas.microsoft.com/office/drawing/2014/main" id="{660EB401-2F91-2D90-C859-96484861E564}"/>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4" name="Table Placeholder 3">
            <a:extLst>
              <a:ext uri="{FF2B5EF4-FFF2-40B4-BE49-F238E27FC236}">
                <a16:creationId xmlns:a16="http://schemas.microsoft.com/office/drawing/2014/main" id="{9FD20D5D-52AF-CC00-AEAB-5A4DFA2F645A}"/>
              </a:ext>
            </a:extLst>
          </p:cNvPr>
          <p:cNvSpPr>
            <a:spLocks noGrp="1"/>
          </p:cNvSpPr>
          <p:nvPr>
            <p:ph type="tbl" sz="quarter" idx="13"/>
          </p:nvPr>
        </p:nvSpPr>
        <p:spPr/>
        <p:txBody>
          <a:bodyPr/>
          <a:lstStyle/>
          <a:p>
            <a:endParaRPr lang="en-US"/>
          </a:p>
        </p:txBody>
      </p:sp>
      <p:pic>
        <p:nvPicPr>
          <p:cNvPr id="6" name="Picture 5">
            <a:extLst>
              <a:ext uri="{FF2B5EF4-FFF2-40B4-BE49-F238E27FC236}">
                <a16:creationId xmlns:a16="http://schemas.microsoft.com/office/drawing/2014/main" id="{06038CE0-7E6B-20E8-5BD8-8D348E6BB081}"/>
              </a:ext>
            </a:extLst>
          </p:cNvPr>
          <p:cNvPicPr>
            <a:picLocks noChangeAspect="1"/>
          </p:cNvPicPr>
          <p:nvPr/>
        </p:nvPicPr>
        <p:blipFill>
          <a:blip r:embed="rId3"/>
          <a:stretch>
            <a:fillRect/>
          </a:stretch>
        </p:blipFill>
        <p:spPr>
          <a:xfrm>
            <a:off x="271086" y="2255521"/>
            <a:ext cx="14557434" cy="4004114"/>
          </a:xfrm>
          <a:prstGeom prst="rect">
            <a:avLst/>
          </a:prstGeom>
        </p:spPr>
      </p:pic>
    </p:spTree>
    <p:extLst>
      <p:ext uri="{BB962C8B-B14F-4D97-AF65-F5344CB8AC3E}">
        <p14:creationId xmlns:p14="http://schemas.microsoft.com/office/powerpoint/2010/main" val="566997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544285"/>
            <a:ext cx="5528217" cy="2685383"/>
          </a:xfrm>
        </p:spPr>
        <p:txBody>
          <a:bodyPr/>
          <a:lstStyle/>
          <a:p>
            <a:r>
              <a:rPr lang="en-US" dirty="0"/>
              <a:t>THANK YOU</a:t>
            </a:r>
          </a:p>
        </p:txBody>
      </p:sp>
      <p:sp>
        <p:nvSpPr>
          <p:cNvPr id="5" name="Subtitle 4">
            <a:extLst>
              <a:ext uri="{FF2B5EF4-FFF2-40B4-BE49-F238E27FC236}">
                <a16:creationId xmlns:a16="http://schemas.microsoft.com/office/drawing/2014/main" id="{55471BA3-0512-C7BE-5BBC-59D12E642DD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dirty="0"/>
              <a:t>Agenda</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a:normAutofit lnSpcReduction="10000"/>
          </a:bodyPr>
          <a:lstStyle/>
          <a:p>
            <a:r>
              <a:rPr lang="en-US" dirty="0"/>
              <a:t>Introduction</a:t>
            </a:r>
          </a:p>
          <a:p>
            <a:r>
              <a:rPr lang="en-US" dirty="0"/>
              <a:t>Building confidence</a:t>
            </a:r>
          </a:p>
          <a:p>
            <a:r>
              <a:rPr lang="en-US" dirty="0"/>
              <a:t>Engaging the audience</a:t>
            </a:r>
          </a:p>
          <a:p>
            <a:r>
              <a:rPr lang="en-US" dirty="0"/>
              <a:t>Visual aids</a:t>
            </a:r>
          </a:p>
          <a:p>
            <a:r>
              <a:rPr lang="en-US" dirty="0"/>
              <a:t>Final tips &amp; takeaways</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dirty="0"/>
              <a:t>The power of feedback Survey</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6"/>
            <a:ext cx="5529506" cy="948184"/>
          </a:xfrm>
        </p:spPr>
        <p:txBody>
          <a:bodyPr>
            <a:normAutofit/>
          </a:bodyPr>
          <a:lstStyle/>
          <a:p>
            <a:r>
              <a:rPr lang="en-US" dirty="0"/>
              <a:t>advantages</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951523"/>
          </a:xfrm>
        </p:spPr>
        <p:txBody>
          <a:bodyPr>
            <a:normAutofit fontScale="70000" lnSpcReduction="20000"/>
          </a:bodyPr>
          <a:lstStyle/>
          <a:p>
            <a:pPr algn="l"/>
            <a:r>
              <a:rPr lang="en-US" dirty="0"/>
              <a:t>The feedback survey is a medium that allows companies to gather measurable insights so that the feedback data can be used to develop newer and effective business strategies, build new relationships, retain loyalty, and scale growth.</a:t>
            </a:r>
          </a:p>
          <a:p>
            <a:pPr algn="l"/>
            <a:endParaRPr lang="en-US" dirty="0"/>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39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1988706"/>
          </a:xfrm>
        </p:spPr>
        <p:txBody>
          <a:bodyPr/>
          <a:lstStyle/>
          <a:p>
            <a:r>
              <a:rPr lang="en-US" dirty="0"/>
              <a:t>Engaging the audience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3059113"/>
            <a:ext cx="6597650" cy="3295650"/>
          </a:xfrm>
        </p:spPr>
        <p:txBody>
          <a:bodyPr vert="horz" lIns="91440" tIns="45720" rIns="91440" bIns="45720" rtlCol="0" anchor="t">
            <a:normAutofit/>
          </a:bodyPr>
          <a:lstStyle/>
          <a:p>
            <a:r>
              <a:rPr lang="en-US" dirty="0"/>
              <a:t>Make eye contact with your audience to create a sense of intimacy and involvement</a:t>
            </a:r>
          </a:p>
          <a:p>
            <a:r>
              <a:rPr lang="en-US" dirty="0"/>
              <a:t>Weave relatable stories into your presentation using narratives that make your message memorable and impactful</a:t>
            </a:r>
          </a:p>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771736" y="896112"/>
            <a:ext cx="9389288" cy="1362456"/>
          </a:xfrm>
        </p:spPr>
        <p:txBody>
          <a:bodyPr/>
          <a:lstStyle/>
          <a:p>
            <a:r>
              <a:rPr lang="en-US" dirty="0"/>
              <a:t>Effective System</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14"/>
          </p:nvPr>
        </p:nvSpPr>
        <p:spPr>
          <a:xfrm>
            <a:off x="771525" y="2590800"/>
            <a:ext cx="9623206" cy="3505200"/>
          </a:xfrm>
        </p:spPr>
        <p:txBody>
          <a:bodyPr vert="horz" lIns="91440" tIns="45720" rIns="91440" bIns="45720" rtlCol="0" anchor="t">
            <a:normAutofit/>
          </a:bodyPr>
          <a:lstStyle/>
          <a:p>
            <a:r>
              <a:rPr lang="en-US" dirty="0"/>
              <a:t>Why are feedback surveys important? Surveys help you gather real-time data and make strategic decisions.</a:t>
            </a:r>
          </a:p>
          <a:p>
            <a:r>
              <a:rPr lang="en-US" dirty="0"/>
              <a:t> It helps you uncover opportunities for improvement, validate business decisions, and understand how you can boost business growth.</a:t>
            </a:r>
          </a:p>
          <a:p>
            <a:endParaRPr lang="en-US" dirty="0"/>
          </a:p>
          <a:p>
            <a:r>
              <a:rPr lang="en-US" dirty="0"/>
              <a:t>Impact feedback is the most effective type of feedback to start with because it informs a person about the results of their behavior without dissecting the details, assuming motivation, or placing blame.</a:t>
            </a:r>
          </a:p>
          <a:p>
            <a:endParaRPr lang="en-US" dirty="0"/>
          </a:p>
        </p:txBody>
      </p:sp>
      <p:sp>
        <p:nvSpPr>
          <p:cNvPr id="7" name="Slide Number Placeholder 6">
            <a:extLst>
              <a:ext uri="{FF2B5EF4-FFF2-40B4-BE49-F238E27FC236}">
                <a16:creationId xmlns:a16="http://schemas.microsoft.com/office/drawing/2014/main" id="{08761B51-19E8-1412-3155-39DDEACA1818}"/>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3520440" y="896111"/>
            <a:ext cx="7746650" cy="943199"/>
          </a:xfrm>
        </p:spPr>
        <p:txBody>
          <a:bodyPr/>
          <a:lstStyle/>
          <a:p>
            <a:r>
              <a:rPr lang="en-US" dirty="0"/>
              <a:t>Home Screen</a:t>
            </a:r>
          </a:p>
        </p:txBody>
      </p:sp>
      <p:pic>
        <p:nvPicPr>
          <p:cNvPr id="4" name="Content Placeholder 3">
            <a:extLst>
              <a:ext uri="{FF2B5EF4-FFF2-40B4-BE49-F238E27FC236}">
                <a16:creationId xmlns:a16="http://schemas.microsoft.com/office/drawing/2014/main" id="{C28C5636-1E93-F97D-9E44-19EE010AB406}"/>
              </a:ext>
            </a:extLst>
          </p:cNvPr>
          <p:cNvPicPr>
            <a:picLocks noGrp="1" noChangeAspect="1"/>
          </p:cNvPicPr>
          <p:nvPr>
            <p:ph sz="half" idx="14"/>
          </p:nvPr>
        </p:nvPicPr>
        <p:blipFill>
          <a:blip r:embed="rId3"/>
          <a:stretch>
            <a:fillRect/>
          </a:stretch>
        </p:blipFill>
        <p:spPr>
          <a:xfrm>
            <a:off x="4588074" y="2522538"/>
            <a:ext cx="5738415" cy="3743325"/>
          </a:xfrm>
        </p:spPr>
      </p:pic>
      <p:sp>
        <p:nvSpPr>
          <p:cNvPr id="14" name="Slide Number Placeholder 13">
            <a:extLst>
              <a:ext uri="{FF2B5EF4-FFF2-40B4-BE49-F238E27FC236}">
                <a16:creationId xmlns:a16="http://schemas.microsoft.com/office/drawing/2014/main" id="{F3DE1AA4-0AE6-C6D5-E252-BBD5ED259E32}"/>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418789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3807878" y="898524"/>
            <a:ext cx="7154150" cy="825173"/>
          </a:xfrm>
        </p:spPr>
        <p:txBody>
          <a:bodyPr/>
          <a:lstStyle/>
          <a:p>
            <a:r>
              <a:rPr lang="en-US" dirty="0"/>
              <a:t>Impact on Admin side​</a:t>
            </a:r>
          </a:p>
        </p:txBody>
      </p:sp>
      <p:pic>
        <p:nvPicPr>
          <p:cNvPr id="14" name="Picture Placeholder 13" descr="Woman walking in office">
            <a:extLst>
              <a:ext uri="{FF2B5EF4-FFF2-40B4-BE49-F238E27FC236}">
                <a16:creationId xmlns:a16="http://schemas.microsoft.com/office/drawing/2014/main" id="{206549BD-D8AF-D3BE-750E-5F8C50CCB5B9}"/>
              </a:ext>
            </a:extLst>
          </p:cNvPr>
          <p:cNvPicPr>
            <a:picLocks noGrp="1" noChangeAspect="1"/>
          </p:cNvPicPr>
          <p:nvPr>
            <p:ph type="pic" sz="quarter" idx="15"/>
          </p:nvPr>
        </p:nvPicPr>
        <p:blipFill>
          <a:blip r:embed="rId3"/>
          <a:srcRect l="35913" r="35913"/>
          <a:stretch/>
        </p:blipFill>
        <p:spPr>
          <a:xfrm>
            <a:off x="1011337" y="9212"/>
            <a:ext cx="2029967" cy="4850544"/>
          </a:xfrm>
        </p:spPr>
      </p:pic>
      <p:pic>
        <p:nvPicPr>
          <p:cNvPr id="4" name="Content Placeholder 3">
            <a:extLst>
              <a:ext uri="{FF2B5EF4-FFF2-40B4-BE49-F238E27FC236}">
                <a16:creationId xmlns:a16="http://schemas.microsoft.com/office/drawing/2014/main" id="{D98CBCC6-1569-D9AA-784D-51747FFE4EE8}"/>
              </a:ext>
            </a:extLst>
          </p:cNvPr>
          <p:cNvPicPr>
            <a:picLocks noGrp="1" noChangeAspect="1"/>
          </p:cNvPicPr>
          <p:nvPr>
            <p:ph sz="half" idx="16"/>
          </p:nvPr>
        </p:nvPicPr>
        <p:blipFill>
          <a:blip r:embed="rId4"/>
          <a:stretch>
            <a:fillRect/>
          </a:stretch>
        </p:blipFill>
        <p:spPr>
          <a:xfrm>
            <a:off x="3803650" y="3325128"/>
            <a:ext cx="7515225" cy="1468219"/>
          </a:xfrm>
        </p:spPr>
      </p:pic>
      <p:sp>
        <p:nvSpPr>
          <p:cNvPr id="64" name="Oval 63">
            <a:extLst>
              <a:ext uri="{FF2B5EF4-FFF2-40B4-BE49-F238E27FC236}">
                <a16:creationId xmlns:a16="http://schemas.microsoft.com/office/drawing/2014/main" id="{1C668341-39BE-4448-B29D-2594AE6D75C2}"/>
              </a:ext>
              <a:ext uri="{C183D7F6-B498-43B3-948B-1728B52AA6E4}">
                <adec:decorative xmlns:adec="http://schemas.microsoft.com/office/drawing/2017/decorative" val="1"/>
              </a:ext>
            </a:extLst>
          </p:cNvPr>
          <p:cNvSpPr/>
          <p:nvPr/>
        </p:nvSpPr>
        <p:spPr>
          <a:xfrm>
            <a:off x="1901853" y="2682814"/>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31C374B-40F2-4B1E-A9D8-6E5C932FF170}"/>
              </a:ext>
              <a:ext uri="{C183D7F6-B498-43B3-948B-1728B52AA6E4}">
                <adec:decorative xmlns:adec="http://schemas.microsoft.com/office/drawing/2017/decorative" val="1"/>
              </a:ext>
            </a:extLst>
          </p:cNvPr>
          <p:cNvCxnSpPr>
            <a:cxnSpLocks/>
          </p:cNvCxnSpPr>
          <p:nvPr/>
        </p:nvCxnSpPr>
        <p:spPr>
          <a:xfrm flipV="1">
            <a:off x="0" y="2824876"/>
            <a:ext cx="201168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Slide Number Placeholder 29">
            <a:extLst>
              <a:ext uri="{FF2B5EF4-FFF2-40B4-BE49-F238E27FC236}">
                <a16:creationId xmlns:a16="http://schemas.microsoft.com/office/drawing/2014/main" id="{32C7587B-DD64-0940-2F6D-21C5F453FAB1}"/>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62000" y="896112"/>
            <a:ext cx="10668000" cy="1325563"/>
          </a:xfrm>
        </p:spPr>
        <p:txBody>
          <a:bodyPr/>
          <a:lstStyle/>
          <a:p>
            <a:r>
              <a:rPr lang="en-US" dirty="0"/>
              <a:t>Admin login page</a:t>
            </a:r>
          </a:p>
        </p:txBody>
      </p:sp>
      <p:sp>
        <p:nvSpPr>
          <p:cNvPr id="6" name="Text Placeholder 5">
            <a:extLst>
              <a:ext uri="{FF2B5EF4-FFF2-40B4-BE49-F238E27FC236}">
                <a16:creationId xmlns:a16="http://schemas.microsoft.com/office/drawing/2014/main" id="{3A7E69BA-FC91-08A5-671F-B53E6E989C6F}"/>
              </a:ext>
            </a:extLst>
          </p:cNvPr>
          <p:cNvSpPr>
            <a:spLocks noGrp="1"/>
          </p:cNvSpPr>
          <p:nvPr>
            <p:ph type="body" sz="quarter" idx="13"/>
          </p:nvPr>
        </p:nvSpPr>
        <p:spPr>
          <a:xfrm>
            <a:off x="762000" y="2417197"/>
            <a:ext cx="9138745" cy="3737541"/>
          </a:xfrm>
        </p:spPr>
        <p:txBody>
          <a:bodyPr/>
          <a:lstStyle/>
          <a:p>
            <a:endParaRPr lang="en-US" dirty="0"/>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9</a:t>
            </a:fld>
            <a:endParaRPr lang="en-US" dirty="0"/>
          </a:p>
        </p:txBody>
      </p:sp>
      <p:pic>
        <p:nvPicPr>
          <p:cNvPr id="9" name="Picture 8">
            <a:extLst>
              <a:ext uri="{FF2B5EF4-FFF2-40B4-BE49-F238E27FC236}">
                <a16:creationId xmlns:a16="http://schemas.microsoft.com/office/drawing/2014/main" id="{DE5E500D-154E-C301-B75A-3B65AE3BF673}"/>
              </a:ext>
            </a:extLst>
          </p:cNvPr>
          <p:cNvPicPr>
            <a:picLocks noChangeAspect="1"/>
          </p:cNvPicPr>
          <p:nvPr/>
        </p:nvPicPr>
        <p:blipFill>
          <a:blip r:embed="rId3"/>
          <a:stretch>
            <a:fillRect/>
          </a:stretch>
        </p:blipFill>
        <p:spPr>
          <a:xfrm>
            <a:off x="1767840" y="2760021"/>
            <a:ext cx="5853262" cy="3246695"/>
          </a:xfrm>
          <a:prstGeom prst="rect">
            <a:avLst/>
          </a:prstGeom>
        </p:spPr>
      </p:pic>
    </p:spTree>
    <p:extLst>
      <p:ext uri="{BB962C8B-B14F-4D97-AF65-F5344CB8AC3E}">
        <p14:creationId xmlns:p14="http://schemas.microsoft.com/office/powerpoint/2010/main" val="2390678392"/>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65614A-92F9-4391-AC3D-F3F5B0704F9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51406B-581B-4C29-A833-E33D8A6AB075}">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{F128DA47-E2BC-467F-8976-C591F69B75E8}tf33968143_win32</Template>
  <TotalTime>31</TotalTime>
  <Words>367</Words>
  <Application>Microsoft Office PowerPoint</Application>
  <PresentationFormat>Widescreen</PresentationFormat>
  <Paragraphs>50</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vt:lpstr>
      <vt:lpstr>Avenir Next LT Pro</vt:lpstr>
      <vt:lpstr>Calibri</vt:lpstr>
      <vt:lpstr>Google Sans</vt:lpstr>
      <vt:lpstr>Custom</vt:lpstr>
      <vt:lpstr>Case 8: Customer Feedback System</vt:lpstr>
      <vt:lpstr>Agenda</vt:lpstr>
      <vt:lpstr>The power of feedback Survey</vt:lpstr>
      <vt:lpstr>advantages</vt:lpstr>
      <vt:lpstr>Engaging the audience</vt:lpstr>
      <vt:lpstr>Effective System</vt:lpstr>
      <vt:lpstr>Home Screen</vt:lpstr>
      <vt:lpstr>Impact on Admin side​</vt:lpstr>
      <vt:lpstr>Admin login page</vt:lpstr>
      <vt:lpstr>Db data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8: Customer Feedback System</dc:title>
  <dc:creator>MOHSIN IQBAL</dc:creator>
  <cp:lastModifiedBy>MOHSIN IQBAL</cp:lastModifiedBy>
  <cp:revision>2</cp:revision>
  <dcterms:created xsi:type="dcterms:W3CDTF">2024-05-21T05:05:28Z</dcterms:created>
  <dcterms:modified xsi:type="dcterms:W3CDTF">2024-05-21T09:29:11Z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